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7" r:id="rId2"/>
    <p:sldId id="280" r:id="rId3"/>
    <p:sldId id="259" r:id="rId4"/>
    <p:sldId id="258" r:id="rId5"/>
    <p:sldId id="283" r:id="rId6"/>
    <p:sldId id="284" r:id="rId7"/>
    <p:sldId id="278" r:id="rId8"/>
    <p:sldId id="282" r:id="rId9"/>
    <p:sldId id="281" r:id="rId10"/>
    <p:sldId id="285" r:id="rId11"/>
    <p:sldId id="286" r:id="rId12"/>
    <p:sldId id="287" r:id="rId13"/>
    <p:sldId id="290" r:id="rId14"/>
    <p:sldId id="288" r:id="rId15"/>
    <p:sldId id="291" r:id="rId16"/>
    <p:sldId id="292" r:id="rId17"/>
    <p:sldId id="263" r:id="rId18"/>
    <p:sldId id="264" r:id="rId19"/>
    <p:sldId id="267" r:id="rId20"/>
    <p:sldId id="293" r:id="rId21"/>
    <p:sldId id="294" r:id="rId22"/>
    <p:sldId id="295" r:id="rId23"/>
    <p:sldId id="296" r:id="rId24"/>
    <p:sldId id="297" r:id="rId25"/>
    <p:sldId id="298" r:id="rId26"/>
    <p:sldId id="273" r:id="rId27"/>
    <p:sldId id="274" r:id="rId28"/>
    <p:sldId id="275" r:id="rId29"/>
    <p:sldId id="321" r:id="rId30"/>
    <p:sldId id="276" r:id="rId31"/>
    <p:sldId id="320" r:id="rId32"/>
    <p:sldId id="272" r:id="rId33"/>
    <p:sldId id="277" r:id="rId34"/>
    <p:sldId id="300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7" r:id="rId50"/>
    <p:sldId id="318" r:id="rId51"/>
    <p:sldId id="316" r:id="rId5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54"/>
    </p:embeddedFont>
    <p:embeddedFont>
      <p:font typeface="Average" panose="020B0604020202020204" charset="0"/>
      <p:regular r:id="rId55"/>
    </p:embeddedFont>
    <p:embeddedFont>
      <p:font typeface="Oswald" panose="00000500000000000000" pitchFamily="2" charset="-52"/>
      <p:regular r:id="rId56"/>
      <p:bold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4181"/>
    <a:srgbClr val="002774"/>
    <a:srgbClr val="FFCCFF"/>
    <a:srgbClr val="FF99FF"/>
    <a:srgbClr val="504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5" autoAdjust="0"/>
    <p:restoredTop sz="41438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1838a36b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1838a36b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f1900fda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f1900fda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f1900fda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f1900fda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f1900fda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f1900fda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f1900fda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f1900fda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1838a36b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1838a36b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28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1900fda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1900fda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f1900fda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f1900fda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f1900fda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f1900fda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f1900fd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f1900fda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f1900fda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f1900fda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f1900fda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f1900fda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f1900fda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f1900fda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4003437" y="2125350"/>
            <a:ext cx="1014000" cy="89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440737" y="446700"/>
            <a:ext cx="4139400" cy="403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Average"/>
                <a:ea typeface="Average"/>
                <a:cs typeface="Average"/>
                <a:sym typeface="Average"/>
              </a:rPr>
              <a:t>1.Правда, что в центре города вкуснее?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Average"/>
                <a:ea typeface="Average"/>
                <a:cs typeface="Average"/>
                <a:sym typeface="Average"/>
              </a:rPr>
              <a:t>2.Зависит ли общий рейтинг заведения от индекса привлекательности района?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Average"/>
                <a:ea typeface="Average"/>
                <a:cs typeface="Average"/>
                <a:sym typeface="Average"/>
              </a:rPr>
              <a:t> 3.Правда ли, что у суперхоста приятнее отдыхать? 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037" y="446700"/>
            <a:ext cx="4114800" cy="403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609723" y="-219075"/>
            <a:ext cx="10753723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1" y="-219075"/>
            <a:ext cx="4295774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785936" y="-219075"/>
            <a:ext cx="4252912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80708A6-6748-4DEF-9A12-D78C216A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9" y="1104753"/>
            <a:ext cx="2651028" cy="2991143"/>
          </a:xfrm>
          <a:prstGeom prst="round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71F5F14-36EB-598C-7E1F-EE2870FF0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91" y="984646"/>
            <a:ext cx="4724937" cy="33367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5988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200148" y="-219075"/>
            <a:ext cx="9639298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2" y="-219075"/>
            <a:ext cx="9386887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785936" y="-219075"/>
            <a:ext cx="4252912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CB9610-6F38-4A09-9BD8-5E4DE5D8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6" y="847725"/>
            <a:ext cx="4865861" cy="26860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6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200148" y="-219075"/>
            <a:ext cx="9639298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2" y="-219075"/>
            <a:ext cx="9386887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785937" y="-219075"/>
            <a:ext cx="8939211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7C26691-2A9A-486D-8B7D-36F0416C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74" y="-219075"/>
            <a:ext cx="4709568" cy="3429297"/>
          </a:xfrm>
          <a:prstGeom prst="snip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200148" y="-219075"/>
            <a:ext cx="4367211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1" y="-219075"/>
            <a:ext cx="4295774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814511" y="-200025"/>
            <a:ext cx="4252912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433D1F-12E7-468A-A325-EB944702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05" y="767569"/>
            <a:ext cx="4275190" cy="336071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7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609723" y="-219075"/>
            <a:ext cx="10753723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1" y="-219075"/>
            <a:ext cx="4295774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785936" y="-219075"/>
            <a:ext cx="4252912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B2D3FE-6EA7-4246-AFD5-6657DACC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773" y="0"/>
            <a:ext cx="3870803" cy="51435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2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609723" y="-219075"/>
            <a:ext cx="10753723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2" y="-219075"/>
            <a:ext cx="10310811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785936" y="-219075"/>
            <a:ext cx="4252912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2746F1-0BB7-4385-B6AE-9FF60490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60" y="53121"/>
            <a:ext cx="4313294" cy="503725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5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609723" y="-219075"/>
            <a:ext cx="10753723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2" y="-219075"/>
            <a:ext cx="10310811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785936" y="-219075"/>
            <a:ext cx="10206036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725204-FAD7-477A-BD51-66FDF359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214"/>
            <a:ext cx="7231253" cy="4140975"/>
          </a:xfrm>
          <a:prstGeom prst="round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D7F57A7-04CF-4612-9901-2263D3B7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70" y="148214"/>
            <a:ext cx="2687731" cy="4700011"/>
          </a:xfrm>
          <a:prstGeom prst="round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953079-B736-4237-8036-0815647CC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33763"/>
            <a:ext cx="5273403" cy="14144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BFAF33-E8D8-4569-BBFE-F540FC78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81" y="1814099"/>
            <a:ext cx="6999800" cy="2504113"/>
          </a:xfrm>
          <a:prstGeom prst="round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E7AF8E-F0B4-43CD-946D-3B19D1FF66B0}"/>
              </a:ext>
            </a:extLst>
          </p:cNvPr>
          <p:cNvSpPr txBox="1"/>
          <p:nvPr/>
        </p:nvSpPr>
        <p:spPr>
          <a:xfrm>
            <a:off x="1781684" y="490984"/>
            <a:ext cx="6715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Корреляционная матрица</a:t>
            </a:r>
          </a:p>
          <a:p>
            <a:endParaRPr lang="ru-RU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32E5B4E-3E0D-47D6-9F51-2DF688C7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645D88D-CEB1-4AC2-90FE-8BE0A65F67F3}"/>
              </a:ext>
            </a:extLst>
          </p:cNvPr>
          <p:cNvSpPr/>
          <p:nvPr/>
        </p:nvSpPr>
        <p:spPr>
          <a:xfrm>
            <a:off x="-1" y="190499"/>
            <a:ext cx="4162425" cy="2352675"/>
          </a:xfrm>
          <a:prstGeom prst="round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seaborn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matplotlib.pyplot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plt.figure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figsize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=(10,6))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sns.scatterplot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(data=</a:t>
            </a:r>
            <a:r>
              <a:rPr lang="en-US" dirty="0" err="1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paris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, 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x='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lng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y='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lat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hue='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attr_index_norm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FAAAE42-44CE-4A98-88C4-CF9E9C4A2647}"/>
              </a:ext>
            </a:extLst>
          </p:cNvPr>
          <p:cNvSpPr/>
          <p:nvPr/>
        </p:nvSpPr>
        <p:spPr>
          <a:xfrm>
            <a:off x="38097" y="2543175"/>
            <a:ext cx="4162425" cy="2352675"/>
          </a:xfrm>
          <a:prstGeom prst="round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london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all_cities_df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all_cities_df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['city']=='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london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']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seaborn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matplotlib.pyplot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plt.figure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figsize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=(10,6))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sns.scatterplot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(data=</a:t>
            </a:r>
            <a:r>
              <a:rPr lang="en-US" dirty="0" err="1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london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, x='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lng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y='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lat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hue='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attr_index_norm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29AB4622-ABEE-4F25-B40C-392DF628176F}"/>
              </a:ext>
            </a:extLst>
          </p:cNvPr>
          <p:cNvSpPr/>
          <p:nvPr/>
        </p:nvSpPr>
        <p:spPr>
          <a:xfrm>
            <a:off x="4981577" y="190498"/>
            <a:ext cx="4162425" cy="2352675"/>
          </a:xfrm>
          <a:prstGeom prst="round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rome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all_cities_df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all_cities_df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['city']=='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rome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']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seaborn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matplotlib.pyplot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plt.figure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figsize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=(10,6))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sns.scatterplot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(data=</a:t>
            </a:r>
            <a:r>
              <a:rPr lang="en-US" dirty="0" err="1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rome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, x='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lng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y='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lat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hue='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attr_index_norm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()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62CD9BF-DDEF-4F39-844A-17C7B7D12B1A}"/>
              </a:ext>
            </a:extLst>
          </p:cNvPr>
          <p:cNvSpPr/>
          <p:nvPr/>
        </p:nvSpPr>
        <p:spPr>
          <a:xfrm>
            <a:off x="4981577" y="2543174"/>
            <a:ext cx="4162425" cy="2352675"/>
          </a:xfrm>
          <a:prstGeom prst="round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city =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all_cities_df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all_cities_df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['city']==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'</a:t>
            </a:r>
            <a:r>
              <a:rPr lang="en-US" dirty="0" err="1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lisbon</a:t>
            </a:r>
            <a:r>
              <a:rPr lang="en-US" dirty="0">
                <a:solidFill>
                  <a:schemeClr val="tx1"/>
                </a:solidFill>
                <a:highlight>
                  <a:srgbClr val="FF0000"/>
                </a:highlight>
                <a:latin typeface="Arial Black" panose="020B0A04020102020204" pitchFamily="34" charset="0"/>
              </a:rPr>
              <a:t>']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seaborn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import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matplotlib.pyplot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as 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</a:t>
            </a:r>
            <a:endParaRPr 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plt.figure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figsize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=(10,6))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sns.scatterplot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(data=city, x='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lng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y='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lat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', hue='</a:t>
            </a:r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attr_index_norm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')</a:t>
            </a:r>
          </a:p>
          <a:p>
            <a:r>
              <a:rPr lang="en-US" dirty="0" err="1">
                <a:solidFill>
                  <a:schemeClr val="tx1"/>
                </a:solidFill>
                <a:latin typeface="Arial Black" panose="020B0A04020102020204" pitchFamily="34" charset="0"/>
              </a:rPr>
              <a:t>plt.show</a:t>
            </a: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()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948267" y="-2135717"/>
            <a:ext cx="11040533" cy="9414933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082584" y="446700"/>
            <a:ext cx="4139400" cy="403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Average"/>
                <a:ea typeface="Average"/>
                <a:cs typeface="Average"/>
                <a:sym typeface="Average"/>
              </a:rPr>
              <a:t>1.Правда, что в центре города вкуснее?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Average"/>
                <a:ea typeface="Average"/>
                <a:cs typeface="Average"/>
                <a:sym typeface="Average"/>
              </a:rPr>
              <a:t>2.Зависит ли общий рейтинг заведения от индекса привлекательности района?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Average"/>
                <a:ea typeface="Average"/>
                <a:cs typeface="Average"/>
                <a:sym typeface="Average"/>
              </a:rPr>
              <a:t> 3.Правда ли, что у суперхоста приятнее отдыхать? </a:t>
            </a:r>
            <a:endParaRPr dirty="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000" y="446700"/>
            <a:ext cx="4114800" cy="4030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80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DBD5C2-E6F7-479C-B0B2-B1A1282F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6574" r="5926" b="11759"/>
          <a:stretch>
            <a:fillRect/>
          </a:stretch>
        </p:blipFill>
        <p:spPr bwMode="auto">
          <a:xfrm>
            <a:off x="428625" y="66675"/>
            <a:ext cx="3745707" cy="4814487"/>
          </a:xfrm>
          <a:custGeom>
            <a:avLst/>
            <a:gdLst>
              <a:gd name="connsiteX0" fmla="*/ 1364330 w 3571866"/>
              <a:gd name="connsiteY0" fmla="*/ 0 h 4200516"/>
              <a:gd name="connsiteX1" fmla="*/ 3571866 w 3571866"/>
              <a:gd name="connsiteY1" fmla="*/ 802227 h 4200516"/>
              <a:gd name="connsiteX2" fmla="*/ 3571866 w 3571866"/>
              <a:gd name="connsiteY2" fmla="*/ 3398289 h 4200516"/>
              <a:gd name="connsiteX3" fmla="*/ 1364330 w 3571866"/>
              <a:gd name="connsiteY3" fmla="*/ 4200516 h 4200516"/>
              <a:gd name="connsiteX4" fmla="*/ 0 w 3571866"/>
              <a:gd name="connsiteY4" fmla="*/ 2100258 h 420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1866" h="4200516">
                <a:moveTo>
                  <a:pt x="1364330" y="0"/>
                </a:moveTo>
                <a:lnTo>
                  <a:pt x="3571866" y="802227"/>
                </a:lnTo>
                <a:lnTo>
                  <a:pt x="3571866" y="3398289"/>
                </a:lnTo>
                <a:lnTo>
                  <a:pt x="1364330" y="4200516"/>
                </a:lnTo>
                <a:lnTo>
                  <a:pt x="0" y="210025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D481BE-4ED2-4310-8614-1F230BB39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07"/>
          <a:stretch>
            <a:fillRect/>
          </a:stretch>
        </p:blipFill>
        <p:spPr>
          <a:xfrm>
            <a:off x="3355182" y="409575"/>
            <a:ext cx="5653089" cy="3841312"/>
          </a:xfrm>
          <a:custGeom>
            <a:avLst/>
            <a:gdLst>
              <a:gd name="connsiteX0" fmla="*/ 700102 w 6181725"/>
              <a:gd name="connsiteY0" fmla="*/ 0 h 4200524"/>
              <a:gd name="connsiteX1" fmla="*/ 5481623 w 6181725"/>
              <a:gd name="connsiteY1" fmla="*/ 0 h 4200524"/>
              <a:gd name="connsiteX2" fmla="*/ 6181725 w 6181725"/>
              <a:gd name="connsiteY2" fmla="*/ 700102 h 4200524"/>
              <a:gd name="connsiteX3" fmla="*/ 6181725 w 6181725"/>
              <a:gd name="connsiteY3" fmla="*/ 3500423 h 4200524"/>
              <a:gd name="connsiteX4" fmla="*/ 5622718 w 6181725"/>
              <a:gd name="connsiteY4" fmla="*/ 4186302 h 4200524"/>
              <a:gd name="connsiteX5" fmla="*/ 5481633 w 6181725"/>
              <a:gd name="connsiteY5" fmla="*/ 4200524 h 4200524"/>
              <a:gd name="connsiteX6" fmla="*/ 700092 w 6181725"/>
              <a:gd name="connsiteY6" fmla="*/ 4200524 h 4200524"/>
              <a:gd name="connsiteX7" fmla="*/ 559007 w 6181725"/>
              <a:gd name="connsiteY7" fmla="*/ 4186302 h 4200524"/>
              <a:gd name="connsiteX8" fmla="*/ 0 w 6181725"/>
              <a:gd name="connsiteY8" fmla="*/ 3500423 h 4200524"/>
              <a:gd name="connsiteX9" fmla="*/ 0 w 6181725"/>
              <a:gd name="connsiteY9" fmla="*/ 700102 h 4200524"/>
              <a:gd name="connsiteX10" fmla="*/ 700102 w 6181725"/>
              <a:gd name="connsiteY10" fmla="*/ 0 h 420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81725" h="4200524">
                <a:moveTo>
                  <a:pt x="700102" y="0"/>
                </a:moveTo>
                <a:lnTo>
                  <a:pt x="5481623" y="0"/>
                </a:lnTo>
                <a:cubicBezTo>
                  <a:pt x="5868279" y="0"/>
                  <a:pt x="6181725" y="313446"/>
                  <a:pt x="6181725" y="700102"/>
                </a:cubicBezTo>
                <a:lnTo>
                  <a:pt x="6181725" y="3500423"/>
                </a:lnTo>
                <a:cubicBezTo>
                  <a:pt x="6181725" y="3838747"/>
                  <a:pt x="5941743" y="4121020"/>
                  <a:pt x="5622718" y="4186302"/>
                </a:cubicBezTo>
                <a:lnTo>
                  <a:pt x="5481633" y="4200524"/>
                </a:lnTo>
                <a:lnTo>
                  <a:pt x="700092" y="4200524"/>
                </a:lnTo>
                <a:lnTo>
                  <a:pt x="559007" y="4186302"/>
                </a:lnTo>
                <a:cubicBezTo>
                  <a:pt x="239982" y="4121020"/>
                  <a:pt x="0" y="3838747"/>
                  <a:pt x="0" y="3500423"/>
                </a:cubicBezTo>
                <a:lnTo>
                  <a:pt x="0" y="700102"/>
                </a:lnTo>
                <a:cubicBezTo>
                  <a:pt x="0" y="313446"/>
                  <a:pt x="313446" y="0"/>
                  <a:pt x="70010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19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8814B4-D6A1-4223-906A-4055CBBF7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488"/>
            <a:ext cx="4820750" cy="4283737"/>
          </a:xfrm>
          <a:prstGeom prst="ellipse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3ED963-27F0-4A39-8CCF-E65B8B3B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765" y="585525"/>
            <a:ext cx="5768235" cy="3698212"/>
          </a:xfrm>
          <a:prstGeom prst="round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C1B734F-E32D-4D8B-A920-AF821232C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0990" y="21645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395DF5-0427-4882-B9CF-43BF20C54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31"/>
          <a:stretch>
            <a:fillRect/>
          </a:stretch>
        </p:blipFill>
        <p:spPr bwMode="auto">
          <a:xfrm>
            <a:off x="5324474" y="695778"/>
            <a:ext cx="3514725" cy="3304685"/>
          </a:xfrm>
          <a:custGeom>
            <a:avLst/>
            <a:gdLst>
              <a:gd name="connsiteX0" fmla="*/ 224223 w 3514725"/>
              <a:gd name="connsiteY0" fmla="*/ 0 h 3304685"/>
              <a:gd name="connsiteX1" fmla="*/ 2963933 w 3514725"/>
              <a:gd name="connsiteY1" fmla="*/ 0 h 3304685"/>
              <a:gd name="connsiteX2" fmla="*/ 3514725 w 3514725"/>
              <a:gd name="connsiteY2" fmla="*/ 550792 h 3304685"/>
              <a:gd name="connsiteX3" fmla="*/ 3514725 w 3514725"/>
              <a:gd name="connsiteY3" fmla="*/ 2753895 h 3304685"/>
              <a:gd name="connsiteX4" fmla="*/ 3074937 w 3514725"/>
              <a:gd name="connsiteY4" fmla="*/ 3293497 h 3304685"/>
              <a:gd name="connsiteX5" fmla="*/ 2963953 w 3514725"/>
              <a:gd name="connsiteY5" fmla="*/ 3304685 h 3304685"/>
              <a:gd name="connsiteX6" fmla="*/ 224204 w 3514725"/>
              <a:gd name="connsiteY6" fmla="*/ 3304685 h 3304685"/>
              <a:gd name="connsiteX7" fmla="*/ 179035 w 3514725"/>
              <a:gd name="connsiteY7" fmla="*/ 3300132 h 3304685"/>
              <a:gd name="connsiteX8" fmla="*/ 0 w 3514725"/>
              <a:gd name="connsiteY8" fmla="*/ 3080464 h 3304685"/>
              <a:gd name="connsiteX9" fmla="*/ 0 w 3514725"/>
              <a:gd name="connsiteY9" fmla="*/ 224223 h 3304685"/>
              <a:gd name="connsiteX10" fmla="*/ 224223 w 3514725"/>
              <a:gd name="connsiteY10" fmla="*/ 0 h 330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14725" h="3304685">
                <a:moveTo>
                  <a:pt x="224223" y="0"/>
                </a:moveTo>
                <a:lnTo>
                  <a:pt x="2963933" y="0"/>
                </a:lnTo>
                <a:cubicBezTo>
                  <a:pt x="3268127" y="0"/>
                  <a:pt x="3514725" y="246598"/>
                  <a:pt x="3514725" y="550792"/>
                </a:cubicBezTo>
                <a:lnTo>
                  <a:pt x="3514725" y="2753895"/>
                </a:lnTo>
                <a:cubicBezTo>
                  <a:pt x="3514725" y="3020065"/>
                  <a:pt x="3325923" y="3242138"/>
                  <a:pt x="3074937" y="3293497"/>
                </a:cubicBezTo>
                <a:lnTo>
                  <a:pt x="2963953" y="3304685"/>
                </a:lnTo>
                <a:lnTo>
                  <a:pt x="224204" y="3304685"/>
                </a:lnTo>
                <a:lnTo>
                  <a:pt x="179035" y="3300132"/>
                </a:lnTo>
                <a:cubicBezTo>
                  <a:pt x="76860" y="3279224"/>
                  <a:pt x="0" y="3188820"/>
                  <a:pt x="0" y="3080464"/>
                </a:cubicBezTo>
                <a:lnTo>
                  <a:pt x="0" y="224223"/>
                </a:lnTo>
                <a:cubicBezTo>
                  <a:pt x="0" y="100388"/>
                  <a:pt x="100388" y="0"/>
                  <a:pt x="2242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444C4C25-59AA-45BD-883D-2A76282C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4075" y="-1379650"/>
            <a:ext cx="5998800" cy="6051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FB6972-1CEC-4EDF-9DB3-E3B8B971A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1414" y="695778"/>
            <a:ext cx="5416186" cy="3304686"/>
          </a:xfrm>
          <a:custGeom>
            <a:avLst/>
            <a:gdLst>
              <a:gd name="connsiteX0" fmla="*/ 141109 w 5416186"/>
              <a:gd name="connsiteY0" fmla="*/ 0 h 3304686"/>
              <a:gd name="connsiteX1" fmla="*/ 5416186 w 5416186"/>
              <a:gd name="connsiteY1" fmla="*/ 0 h 3304686"/>
              <a:gd name="connsiteX2" fmla="*/ 5416186 w 5416186"/>
              <a:gd name="connsiteY2" fmla="*/ 3304686 h 3304686"/>
              <a:gd name="connsiteX3" fmla="*/ 141109 w 5416186"/>
              <a:gd name="connsiteY3" fmla="*/ 3304686 h 3304686"/>
              <a:gd name="connsiteX4" fmla="*/ 107560 w 5416186"/>
              <a:gd name="connsiteY4" fmla="*/ 3264023 h 3304686"/>
              <a:gd name="connsiteX5" fmla="*/ 0 w 5416186"/>
              <a:gd name="connsiteY5" fmla="*/ 2911898 h 3304686"/>
              <a:gd name="connsiteX6" fmla="*/ 0 w 5416186"/>
              <a:gd name="connsiteY6" fmla="*/ 392788 h 3304686"/>
              <a:gd name="connsiteX7" fmla="*/ 107560 w 5416186"/>
              <a:gd name="connsiteY7" fmla="*/ 40663 h 3304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6186" h="3304686">
                <a:moveTo>
                  <a:pt x="141109" y="0"/>
                </a:moveTo>
                <a:lnTo>
                  <a:pt x="5416186" y="0"/>
                </a:lnTo>
                <a:lnTo>
                  <a:pt x="5416186" y="3304686"/>
                </a:lnTo>
                <a:lnTo>
                  <a:pt x="141109" y="3304686"/>
                </a:lnTo>
                <a:lnTo>
                  <a:pt x="107560" y="3264023"/>
                </a:lnTo>
                <a:cubicBezTo>
                  <a:pt x="39652" y="3163507"/>
                  <a:pt x="0" y="3042333"/>
                  <a:pt x="0" y="2911898"/>
                </a:cubicBezTo>
                <a:lnTo>
                  <a:pt x="0" y="392788"/>
                </a:lnTo>
                <a:cubicBezTo>
                  <a:pt x="0" y="262353"/>
                  <a:pt x="39652" y="141179"/>
                  <a:pt x="107560" y="4066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6438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0BEC708-5397-416F-AE6E-23C0A49CB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20550"/>
            <a:ext cx="5998800" cy="6051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9551C3-B713-4278-B215-D1D013CE0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636643"/>
            <a:ext cx="9296400" cy="614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824EEC-5E72-4547-929E-65F28A6E4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976526"/>
            <a:ext cx="6829425" cy="416697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90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3AF5C94-88D9-49F3-8F70-6F457018B9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AEC1B-C543-402B-AF7E-7F8F12E1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Матрица диаграмм рассеивания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F53374-767A-40FC-A09F-751722D27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287"/>
            <a:ext cx="4572000" cy="8095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041A72-C257-4736-AFA6-56C1C53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445025"/>
            <a:ext cx="4543425" cy="45434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FBA5AB-822F-4121-B4E8-7A03C7ABA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2" t="2032" r="65000" b="75161"/>
          <a:stretch/>
        </p:blipFill>
        <p:spPr>
          <a:xfrm>
            <a:off x="-44546" y="1017725"/>
            <a:ext cx="4616546" cy="5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4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F8C464-D958-42F9-A753-8EA2839A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5870" cy="4095750"/>
          </a:xfrm>
          <a:prstGeom prst="round2Diag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EA4598-45ED-43BB-A40E-972296C2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69" y="0"/>
            <a:ext cx="4182761" cy="4095750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7086043-67FA-47C4-9444-D35E61C92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" y="-1000125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Google Shape;1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3" y="2246769"/>
            <a:ext cx="9133417" cy="28967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FC1DEC-FA9F-4770-8603-A7E326D63568}"/>
              </a:ext>
            </a:extLst>
          </p:cNvPr>
          <p:cNvSpPr/>
          <p:nvPr/>
        </p:nvSpPr>
        <p:spPr>
          <a:xfrm>
            <a:off x="95250" y="0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Зависит ли общий рейтинг заведения от индекса привлекательности района?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49" y="0"/>
            <a:ext cx="6162676" cy="50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152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2926AA-EA24-49C3-A280-11795566C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275" y="1526423"/>
            <a:ext cx="4953000" cy="358855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5A335E7-0333-43EF-8CE4-BF80BAB2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14" y="91194"/>
            <a:ext cx="6006042" cy="4351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Текст 1">
            <a:extLst>
              <a:ext uri="{FF2B5EF4-FFF2-40B4-BE49-F238E27FC236}">
                <a16:creationId xmlns:a16="http://schemas.microsoft.com/office/drawing/2014/main" id="{4D5FE45A-9633-4CC7-B0B4-ACA085740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235" y="241145"/>
            <a:ext cx="2453268" cy="134558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r>
              <a:rPr lang="ru-RU" sz="1400" b="0" i="0" dirty="0">
                <a:solidFill>
                  <a:schemeClr val="accent4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Проводилась оценка зависимости рейтинга привлекательности ресторанов от общего рейтинга</a:t>
            </a:r>
            <a:endParaRPr lang="ru-RU" sz="1400" dirty="0">
              <a:solidFill>
                <a:schemeClr val="accent4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4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6A6D52F-7E2B-4AE5-8ADC-7A0389F8C2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723"/>
          <a:stretch>
            <a:fillRect/>
          </a:stretch>
        </p:blipFill>
        <p:spPr>
          <a:xfrm>
            <a:off x="215900" y="2346723"/>
            <a:ext cx="4903355" cy="2430380"/>
          </a:xfrm>
          <a:custGeom>
            <a:avLst/>
            <a:gdLst>
              <a:gd name="connsiteX0" fmla="*/ 0 w 4281272"/>
              <a:gd name="connsiteY0" fmla="*/ 0 h 2170428"/>
              <a:gd name="connsiteX1" fmla="*/ 4281272 w 4281272"/>
              <a:gd name="connsiteY1" fmla="*/ 0 h 2170428"/>
              <a:gd name="connsiteX2" fmla="*/ 4281272 w 4281272"/>
              <a:gd name="connsiteY2" fmla="*/ 2142957 h 2170428"/>
              <a:gd name="connsiteX3" fmla="*/ 4219068 w 4281272"/>
              <a:gd name="connsiteY3" fmla="*/ 2162266 h 2170428"/>
              <a:gd name="connsiteX4" fmla="*/ 4138101 w 4281272"/>
              <a:gd name="connsiteY4" fmla="*/ 2170428 h 2170428"/>
              <a:gd name="connsiteX5" fmla="*/ 329193 w 4281272"/>
              <a:gd name="connsiteY5" fmla="*/ 2170428 h 2170428"/>
              <a:gd name="connsiteX6" fmla="*/ 45113 w 4281272"/>
              <a:gd name="connsiteY6" fmla="*/ 2052758 h 2170428"/>
              <a:gd name="connsiteX7" fmla="*/ 0 w 4281272"/>
              <a:gd name="connsiteY7" fmla="*/ 1998081 h 217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1272" h="2170428">
                <a:moveTo>
                  <a:pt x="0" y="0"/>
                </a:moveTo>
                <a:lnTo>
                  <a:pt x="4281272" y="0"/>
                </a:lnTo>
                <a:lnTo>
                  <a:pt x="4281272" y="2142957"/>
                </a:lnTo>
                <a:lnTo>
                  <a:pt x="4219068" y="2162266"/>
                </a:lnTo>
                <a:cubicBezTo>
                  <a:pt x="4192915" y="2167618"/>
                  <a:pt x="4165836" y="2170428"/>
                  <a:pt x="4138101" y="2170428"/>
                </a:cubicBezTo>
                <a:lnTo>
                  <a:pt x="329193" y="2170428"/>
                </a:lnTo>
                <a:cubicBezTo>
                  <a:pt x="218253" y="2170428"/>
                  <a:pt x="117816" y="2125461"/>
                  <a:pt x="45113" y="2052758"/>
                </a:cubicBezTo>
                <a:lnTo>
                  <a:pt x="0" y="1998081"/>
                </a:lnTo>
                <a:close/>
              </a:path>
            </a:pathLst>
          </a:cu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E8E35F3-7076-4E8E-9B9B-3D9D5B55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81"/>
          <a:stretch>
            <a:fillRect/>
          </a:stretch>
        </p:blipFill>
        <p:spPr>
          <a:xfrm>
            <a:off x="215900" y="366398"/>
            <a:ext cx="5583364" cy="2252992"/>
          </a:xfrm>
          <a:custGeom>
            <a:avLst/>
            <a:gdLst>
              <a:gd name="connsiteX0" fmla="*/ 735132 w 5080207"/>
              <a:gd name="connsiteY0" fmla="*/ 0 h 2049958"/>
              <a:gd name="connsiteX1" fmla="*/ 4345075 w 5080207"/>
              <a:gd name="connsiteY1" fmla="*/ 0 h 2049958"/>
              <a:gd name="connsiteX2" fmla="*/ 5080207 w 5080207"/>
              <a:gd name="connsiteY2" fmla="*/ 735132 h 2049958"/>
              <a:gd name="connsiteX3" fmla="*/ 5080207 w 5080207"/>
              <a:gd name="connsiteY3" fmla="*/ 2049958 h 2049958"/>
              <a:gd name="connsiteX4" fmla="*/ 0 w 5080207"/>
              <a:gd name="connsiteY4" fmla="*/ 2049958 h 2049958"/>
              <a:gd name="connsiteX5" fmla="*/ 0 w 5080207"/>
              <a:gd name="connsiteY5" fmla="*/ 735132 h 2049958"/>
              <a:gd name="connsiteX6" fmla="*/ 735132 w 5080207"/>
              <a:gd name="connsiteY6" fmla="*/ 0 h 204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0207" h="2049958">
                <a:moveTo>
                  <a:pt x="735132" y="0"/>
                </a:moveTo>
                <a:lnTo>
                  <a:pt x="4345075" y="0"/>
                </a:lnTo>
                <a:cubicBezTo>
                  <a:pt x="4751077" y="0"/>
                  <a:pt x="5080207" y="329130"/>
                  <a:pt x="5080207" y="735132"/>
                </a:cubicBezTo>
                <a:lnTo>
                  <a:pt x="5080207" y="2049958"/>
                </a:lnTo>
                <a:lnTo>
                  <a:pt x="0" y="2049958"/>
                </a:lnTo>
                <a:lnTo>
                  <a:pt x="0" y="735132"/>
                </a:lnTo>
                <a:cubicBezTo>
                  <a:pt x="0" y="329130"/>
                  <a:pt x="329130" y="0"/>
                  <a:pt x="735132" y="0"/>
                </a:cubicBezTo>
                <a:close/>
              </a:path>
            </a:pathLst>
          </a:cu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28786BA-4DDD-4539-BDC4-51D40120A1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12389" y="366398"/>
            <a:ext cx="3732559" cy="4410704"/>
          </a:xfrm>
          <a:custGeom>
            <a:avLst/>
            <a:gdLst>
              <a:gd name="connsiteX0" fmla="*/ 0 w 3732559"/>
              <a:gd name="connsiteY0" fmla="*/ 0 h 4410704"/>
              <a:gd name="connsiteX1" fmla="*/ 3374665 w 3732559"/>
              <a:gd name="connsiteY1" fmla="*/ 0 h 4410704"/>
              <a:gd name="connsiteX2" fmla="*/ 3390195 w 3732559"/>
              <a:gd name="connsiteY2" fmla="*/ 8429 h 4410704"/>
              <a:gd name="connsiteX3" fmla="*/ 3732559 w 3732559"/>
              <a:gd name="connsiteY3" fmla="*/ 652340 h 4410704"/>
              <a:gd name="connsiteX4" fmla="*/ 3732559 w 3732559"/>
              <a:gd name="connsiteY4" fmla="*/ 3758365 h 4410704"/>
              <a:gd name="connsiteX5" fmla="*/ 3390195 w 3732559"/>
              <a:gd name="connsiteY5" fmla="*/ 4402276 h 4410704"/>
              <a:gd name="connsiteX6" fmla="*/ 3374667 w 3732559"/>
              <a:gd name="connsiteY6" fmla="*/ 4410704 h 4410704"/>
              <a:gd name="connsiteX7" fmla="*/ 0 w 3732559"/>
              <a:gd name="connsiteY7" fmla="*/ 4410704 h 441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2559" h="4410704">
                <a:moveTo>
                  <a:pt x="0" y="0"/>
                </a:moveTo>
                <a:lnTo>
                  <a:pt x="3374665" y="0"/>
                </a:lnTo>
                <a:lnTo>
                  <a:pt x="3390195" y="8429"/>
                </a:lnTo>
                <a:cubicBezTo>
                  <a:pt x="3596753" y="147977"/>
                  <a:pt x="3732559" y="384299"/>
                  <a:pt x="3732559" y="652340"/>
                </a:cubicBezTo>
                <a:lnTo>
                  <a:pt x="3732559" y="3758365"/>
                </a:lnTo>
                <a:cubicBezTo>
                  <a:pt x="3732559" y="4026407"/>
                  <a:pt x="3596753" y="4262728"/>
                  <a:pt x="3390195" y="4402276"/>
                </a:cubicBezTo>
                <a:lnTo>
                  <a:pt x="3374667" y="4410704"/>
                </a:lnTo>
                <a:lnTo>
                  <a:pt x="0" y="441070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88" y="572275"/>
            <a:ext cx="81534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" y="3029725"/>
            <a:ext cx="8800026" cy="21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D2A9B2-916B-4569-9A35-D09902C28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4" r="13697" b="3338"/>
          <a:stretch>
            <a:fillRect/>
          </a:stretch>
        </p:blipFill>
        <p:spPr bwMode="auto">
          <a:xfrm>
            <a:off x="5172868" y="1520625"/>
            <a:ext cx="2184400" cy="2114550"/>
          </a:xfrm>
          <a:custGeom>
            <a:avLst/>
            <a:gdLst>
              <a:gd name="connsiteX0" fmla="*/ 1092200 w 2184400"/>
              <a:gd name="connsiteY0" fmla="*/ 0 h 2114550"/>
              <a:gd name="connsiteX1" fmla="*/ 2184400 w 2184400"/>
              <a:gd name="connsiteY1" fmla="*/ 1057275 h 2114550"/>
              <a:gd name="connsiteX2" fmla="*/ 1092200 w 2184400"/>
              <a:gd name="connsiteY2" fmla="*/ 2114550 h 2114550"/>
              <a:gd name="connsiteX3" fmla="*/ 0 w 2184400"/>
              <a:gd name="connsiteY3" fmla="*/ 1057275 h 2114550"/>
              <a:gd name="connsiteX4" fmla="*/ 1092200 w 2184400"/>
              <a:gd name="connsiteY4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4400" h="2114550">
                <a:moveTo>
                  <a:pt x="1092200" y="0"/>
                </a:moveTo>
                <a:cubicBezTo>
                  <a:pt x="1695405" y="0"/>
                  <a:pt x="2184400" y="473358"/>
                  <a:pt x="2184400" y="1057275"/>
                </a:cubicBezTo>
                <a:cubicBezTo>
                  <a:pt x="2184400" y="1641192"/>
                  <a:pt x="1695405" y="2114550"/>
                  <a:pt x="1092200" y="2114550"/>
                </a:cubicBezTo>
                <a:cubicBezTo>
                  <a:pt x="488995" y="2114550"/>
                  <a:pt x="0" y="1641192"/>
                  <a:pt x="0" y="1057275"/>
                </a:cubicBezTo>
                <a:cubicBezTo>
                  <a:pt x="0" y="473358"/>
                  <a:pt x="488995" y="0"/>
                  <a:pt x="109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A0B9A-DBAF-45C6-87DF-071DFAC6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00" y="2040250"/>
            <a:ext cx="4045200" cy="17103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Правда ли, что у </a:t>
            </a:r>
            <a:r>
              <a:rPr lang="ru-RU" dirty="0" err="1"/>
              <a:t>суперхоста</a:t>
            </a:r>
            <a:r>
              <a:rPr lang="ru-RU" dirty="0"/>
              <a:t> приятнее отдыхать?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C279891-C574-4F50-9530-A7F9EEEF2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3" t="3174" r="24969" b="2626"/>
          <a:stretch>
            <a:fillRect/>
          </a:stretch>
        </p:blipFill>
        <p:spPr bwMode="auto">
          <a:xfrm>
            <a:off x="6826800" y="1520625"/>
            <a:ext cx="2184400" cy="2114550"/>
          </a:xfrm>
          <a:custGeom>
            <a:avLst/>
            <a:gdLst>
              <a:gd name="connsiteX0" fmla="*/ 1092200 w 2184400"/>
              <a:gd name="connsiteY0" fmla="*/ 0 h 2114550"/>
              <a:gd name="connsiteX1" fmla="*/ 2184400 w 2184400"/>
              <a:gd name="connsiteY1" fmla="*/ 1057275 h 2114550"/>
              <a:gd name="connsiteX2" fmla="*/ 1092200 w 2184400"/>
              <a:gd name="connsiteY2" fmla="*/ 2114550 h 2114550"/>
              <a:gd name="connsiteX3" fmla="*/ 0 w 2184400"/>
              <a:gd name="connsiteY3" fmla="*/ 1057275 h 2114550"/>
              <a:gd name="connsiteX4" fmla="*/ 1092200 w 2184400"/>
              <a:gd name="connsiteY4" fmla="*/ 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4400" h="2114550">
                <a:moveTo>
                  <a:pt x="1092200" y="0"/>
                </a:moveTo>
                <a:cubicBezTo>
                  <a:pt x="1695405" y="0"/>
                  <a:pt x="2184400" y="473358"/>
                  <a:pt x="2184400" y="1057275"/>
                </a:cubicBezTo>
                <a:cubicBezTo>
                  <a:pt x="2184400" y="1641192"/>
                  <a:pt x="1695405" y="2114550"/>
                  <a:pt x="1092200" y="2114550"/>
                </a:cubicBezTo>
                <a:cubicBezTo>
                  <a:pt x="488995" y="2114550"/>
                  <a:pt x="0" y="1641192"/>
                  <a:pt x="0" y="1057275"/>
                </a:cubicBezTo>
                <a:cubicBezTo>
                  <a:pt x="0" y="473358"/>
                  <a:pt x="488995" y="0"/>
                  <a:pt x="10922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01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B8330F8-C55B-416E-AF84-DB269DCA9662}"/>
              </a:ext>
            </a:extLst>
          </p:cNvPr>
          <p:cNvSpPr/>
          <p:nvPr/>
        </p:nvSpPr>
        <p:spPr>
          <a:xfrm>
            <a:off x="-1" y="2413000"/>
            <a:ext cx="9144001" cy="27305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50D0F3-845D-421D-8AC9-C19F79AB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13000"/>
            <a:ext cx="3974313" cy="2730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6C34F3-466E-4D1F-9F72-214879DBF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688" y="2413000"/>
            <a:ext cx="3974312" cy="27305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F066225-506F-4E99-9BC7-C09175FF68E0}"/>
              </a:ext>
            </a:extLst>
          </p:cNvPr>
          <p:cNvSpPr/>
          <p:nvPr/>
        </p:nvSpPr>
        <p:spPr>
          <a:xfrm>
            <a:off x="0" y="0"/>
            <a:ext cx="9144000" cy="24130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CF28B3E-0D18-44BD-B755-0B619F603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5426085" cy="126796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2B5DF0-7B84-47A6-9936-66F39DD88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208436"/>
            <a:ext cx="5426085" cy="12087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F7E2BA3-5659-478A-AD50-5195F71A9F2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0E34EB-738F-4C54-A1C0-5161D8E24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4" y="0"/>
            <a:ext cx="7653664" cy="33970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3DB3A4-2EE8-4BFB-8A29-EAFEA940C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7026"/>
            <a:ext cx="7651750" cy="145625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906F0FF-880D-49E6-AB59-DB929F8B3C40}"/>
              </a:ext>
            </a:extLst>
          </p:cNvPr>
          <p:cNvSpPr/>
          <p:nvPr/>
        </p:nvSpPr>
        <p:spPr>
          <a:xfrm>
            <a:off x="-1" y="2181905"/>
            <a:ext cx="9144001" cy="2961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809CBE8-7131-4004-BE3D-25251E9AAC7C}"/>
              </a:ext>
            </a:extLst>
          </p:cNvPr>
          <p:cNvSpPr/>
          <p:nvPr/>
        </p:nvSpPr>
        <p:spPr>
          <a:xfrm>
            <a:off x="-1" y="0"/>
            <a:ext cx="9144001" cy="218190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7D73CB-5378-43CE-96BD-25BC9A7B1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95" y="0"/>
            <a:ext cx="8192210" cy="12345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38EDBD-C619-4F94-B98A-F2714931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1905"/>
            <a:ext cx="4394555" cy="30646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24CD8B-EFFB-4A7D-9179-E7E793C7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95" y="1145495"/>
            <a:ext cx="8618967" cy="10364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832639-6D39-4665-9F2C-788FEBD9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181905"/>
            <a:ext cx="4246815" cy="296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5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2DC5654-D303-4DC5-97E2-95068BBB4CDD}"/>
              </a:ext>
            </a:extLst>
          </p:cNvPr>
          <p:cNvSpPr/>
          <p:nvPr/>
        </p:nvSpPr>
        <p:spPr>
          <a:xfrm>
            <a:off x="0" y="0"/>
            <a:ext cx="9144000" cy="160662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CEDF9EC-4023-42CF-BC6E-5D3C5D28686D}"/>
              </a:ext>
            </a:extLst>
          </p:cNvPr>
          <p:cNvSpPr/>
          <p:nvPr/>
        </p:nvSpPr>
        <p:spPr>
          <a:xfrm>
            <a:off x="-1" y="1606624"/>
            <a:ext cx="9143997" cy="35368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0E2521-8FFE-438D-82BB-DF193FC48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06626"/>
            <a:ext cx="5437864" cy="35368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F0AF03-BADA-425D-A96C-2EA25A5E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478" y="0"/>
            <a:ext cx="6729043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17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722CF8-CCD6-44EA-AECE-942F750ED969}"/>
              </a:ext>
            </a:extLst>
          </p:cNvPr>
          <p:cNvSpPr/>
          <p:nvPr/>
        </p:nvSpPr>
        <p:spPr>
          <a:xfrm>
            <a:off x="0" y="0"/>
            <a:ext cx="9144000" cy="1606621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CAF4DA-6D19-4195-9DE9-043B06297934}"/>
              </a:ext>
            </a:extLst>
          </p:cNvPr>
          <p:cNvSpPr/>
          <p:nvPr/>
        </p:nvSpPr>
        <p:spPr>
          <a:xfrm>
            <a:off x="-1" y="1501268"/>
            <a:ext cx="9143997" cy="3642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F044AF-3EF4-48B6-B283-776FACC0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18" y="1501270"/>
            <a:ext cx="5599845" cy="36422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F279E1-93D4-4AC2-82C7-663B4A8E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0"/>
            <a:ext cx="7292972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B978C2-24DF-4D4C-A261-3B4843450DCE}"/>
              </a:ext>
            </a:extLst>
          </p:cNvPr>
          <p:cNvSpPr/>
          <p:nvPr/>
        </p:nvSpPr>
        <p:spPr>
          <a:xfrm>
            <a:off x="0" y="0"/>
            <a:ext cx="9143996" cy="201069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7E5068E-6268-4D53-B5F4-4318D8DD8F57}"/>
              </a:ext>
            </a:extLst>
          </p:cNvPr>
          <p:cNvSpPr/>
          <p:nvPr/>
        </p:nvSpPr>
        <p:spPr>
          <a:xfrm>
            <a:off x="-1" y="2027096"/>
            <a:ext cx="9143997" cy="31164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EEF190-3ECF-424D-9EB0-FD5F2466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34970" cy="20270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1C8457-5C33-4521-927A-BA92C4EA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027096"/>
            <a:ext cx="4222750" cy="309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89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CF84CBB-B241-4A71-9AB6-1356964A0A49}"/>
              </a:ext>
            </a:extLst>
          </p:cNvPr>
          <p:cNvSpPr/>
          <p:nvPr/>
        </p:nvSpPr>
        <p:spPr>
          <a:xfrm>
            <a:off x="0" y="0"/>
            <a:ext cx="9144000" cy="224809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2919820-68CE-4099-903D-51D4D08B9007}"/>
              </a:ext>
            </a:extLst>
          </p:cNvPr>
          <p:cNvSpPr/>
          <p:nvPr/>
        </p:nvSpPr>
        <p:spPr>
          <a:xfrm>
            <a:off x="-1" y="2248095"/>
            <a:ext cx="9143997" cy="2895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9E96B4-FBC3-4C78-B68C-681034EC3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75106" cy="22480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271121-C8F2-4051-911D-F417FD020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2248095"/>
            <a:ext cx="3879402" cy="284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2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AEC079F-E0D1-4FFF-8647-15714C90B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0019"/>
            <a:ext cx="9218341" cy="615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1E9A47-1BCF-4752-9D28-B443B0D3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44" y="1714425"/>
            <a:ext cx="7049111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3D1467-647A-4809-801F-DE18A38A0A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r="823" b="2160"/>
          <a:stretch>
            <a:fillRect/>
          </a:stretch>
        </p:blipFill>
        <p:spPr>
          <a:xfrm>
            <a:off x="0" y="0"/>
            <a:ext cx="8011895" cy="4530436"/>
          </a:xfrm>
          <a:custGeom>
            <a:avLst/>
            <a:gdLst>
              <a:gd name="connsiteX0" fmla="*/ 735386 w 7991113"/>
              <a:gd name="connsiteY0" fmla="*/ 0 h 4412227"/>
              <a:gd name="connsiteX1" fmla="*/ 7255727 w 7991113"/>
              <a:gd name="connsiteY1" fmla="*/ 0 h 4412227"/>
              <a:gd name="connsiteX2" fmla="*/ 7991113 w 7991113"/>
              <a:gd name="connsiteY2" fmla="*/ 735386 h 4412227"/>
              <a:gd name="connsiteX3" fmla="*/ 7991113 w 7991113"/>
              <a:gd name="connsiteY3" fmla="*/ 3676841 h 4412227"/>
              <a:gd name="connsiteX4" fmla="*/ 7255727 w 7991113"/>
              <a:gd name="connsiteY4" fmla="*/ 4412227 h 4412227"/>
              <a:gd name="connsiteX5" fmla="*/ 735386 w 7991113"/>
              <a:gd name="connsiteY5" fmla="*/ 4412227 h 4412227"/>
              <a:gd name="connsiteX6" fmla="*/ 0 w 7991113"/>
              <a:gd name="connsiteY6" fmla="*/ 3676841 h 4412227"/>
              <a:gd name="connsiteX7" fmla="*/ 0 w 7991113"/>
              <a:gd name="connsiteY7" fmla="*/ 735386 h 4412227"/>
              <a:gd name="connsiteX8" fmla="*/ 735386 w 7991113"/>
              <a:gd name="connsiteY8" fmla="*/ 0 h 441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91113" h="4412227">
                <a:moveTo>
                  <a:pt x="735386" y="0"/>
                </a:moveTo>
                <a:lnTo>
                  <a:pt x="7255727" y="0"/>
                </a:lnTo>
                <a:cubicBezTo>
                  <a:pt x="7661869" y="0"/>
                  <a:pt x="7991113" y="329244"/>
                  <a:pt x="7991113" y="735386"/>
                </a:cubicBezTo>
                <a:lnTo>
                  <a:pt x="7991113" y="3676841"/>
                </a:lnTo>
                <a:cubicBezTo>
                  <a:pt x="7991113" y="4082983"/>
                  <a:pt x="7661869" y="4412227"/>
                  <a:pt x="7255727" y="4412227"/>
                </a:cubicBezTo>
                <a:lnTo>
                  <a:pt x="735386" y="4412227"/>
                </a:lnTo>
                <a:cubicBezTo>
                  <a:pt x="329244" y="4412227"/>
                  <a:pt x="0" y="4082983"/>
                  <a:pt x="0" y="3676841"/>
                </a:cubicBezTo>
                <a:lnTo>
                  <a:pt x="0" y="735386"/>
                </a:lnTo>
                <a:cubicBezTo>
                  <a:pt x="0" y="329244"/>
                  <a:pt x="329244" y="0"/>
                  <a:pt x="735386" y="0"/>
                </a:cubicBezTo>
                <a:close/>
              </a:path>
            </a:pathLst>
          </a:cu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02DB16-0E20-4795-8891-075B1FD8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46" y="2986130"/>
            <a:ext cx="1914806" cy="208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B006AC-DC02-41C4-BAF5-BEE3FC123F16}"/>
              </a:ext>
            </a:extLst>
          </p:cNvPr>
          <p:cNvSpPr/>
          <p:nvPr/>
        </p:nvSpPr>
        <p:spPr>
          <a:xfrm>
            <a:off x="0" y="1"/>
            <a:ext cx="9143997" cy="784924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47333E6-170A-4CEB-BBA4-E5E32DB84F13}"/>
              </a:ext>
            </a:extLst>
          </p:cNvPr>
          <p:cNvSpPr/>
          <p:nvPr/>
        </p:nvSpPr>
        <p:spPr>
          <a:xfrm>
            <a:off x="-44449" y="784926"/>
            <a:ext cx="9188446" cy="43585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322976-C107-4B71-9308-AE32CB84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84" y="784928"/>
            <a:ext cx="6713565" cy="43585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30A428-BD99-4C50-9955-770837C2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6122" cy="7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3B5D14A-C580-41D2-A080-A2A0E52A175A}"/>
              </a:ext>
            </a:extLst>
          </p:cNvPr>
          <p:cNvSpPr/>
          <p:nvPr/>
        </p:nvSpPr>
        <p:spPr>
          <a:xfrm>
            <a:off x="0" y="1"/>
            <a:ext cx="9144000" cy="842162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E75232F-BF95-4BEA-AC71-C403B735C434}"/>
              </a:ext>
            </a:extLst>
          </p:cNvPr>
          <p:cNvSpPr/>
          <p:nvPr/>
        </p:nvSpPr>
        <p:spPr>
          <a:xfrm>
            <a:off x="-1" y="847552"/>
            <a:ext cx="9144001" cy="42959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AB17FB-DFEF-41BE-AE85-C36BF18E8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0"/>
            <a:ext cx="4625741" cy="8382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21170A-2BCF-47BF-90D3-23C9DE54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842163"/>
            <a:ext cx="6611111" cy="42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1D65E9-DA10-49B2-AB57-EE1CC0C3F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99"/>
          <a:stretch/>
        </p:blipFill>
        <p:spPr>
          <a:xfrm>
            <a:off x="-1" y="0"/>
            <a:ext cx="9216357" cy="15680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01C1459-390F-4296-A4A3-2467A1B10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" b="39153"/>
          <a:stretch/>
        </p:blipFill>
        <p:spPr bwMode="auto">
          <a:xfrm>
            <a:off x="0" y="1568044"/>
            <a:ext cx="9144000" cy="35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025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C2364-65C5-448F-85FF-C0FD34DBAE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85B43F-D09C-492C-931D-1CA8A1B6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72F156-27CF-4AB9-B696-6A98E5ED7595}"/>
              </a:ext>
            </a:extLst>
          </p:cNvPr>
          <p:cNvSpPr/>
          <p:nvPr/>
        </p:nvSpPr>
        <p:spPr>
          <a:xfrm>
            <a:off x="-1" y="1747040"/>
            <a:ext cx="9143998" cy="33964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068EB0C-8599-4457-AF12-0571C44349B2}"/>
              </a:ext>
            </a:extLst>
          </p:cNvPr>
          <p:cNvSpPr/>
          <p:nvPr/>
        </p:nvSpPr>
        <p:spPr>
          <a:xfrm>
            <a:off x="0" y="0"/>
            <a:ext cx="9143999" cy="1747042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E66D7A-49B0-417B-B7E3-6B7E242E2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15072" cy="175275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6962A2-3CFD-4DFD-BE3D-F8751D0FC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47042"/>
            <a:ext cx="4921250" cy="33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37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CF16FC4-2C0E-48A6-AF39-DA9386C962E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D12D0B-EE8F-4F5E-AC8E-9BAF199B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449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73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C6E7C41-9D4B-4BDB-BA9A-E73F0F6D8CE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5B322F-0ECE-471F-AC4A-925FC5AF6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83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1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47164A7-8162-474F-9924-4CE5C79A3FD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46D41F-3E9E-4EA4-A2AC-40A58D71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80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3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608A848A-BFFC-4E7C-9988-3ED78A51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05" y="1464314"/>
            <a:ext cx="5328640" cy="36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FF461EF-C5E2-421C-8496-079628E6E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/>
          <a:stretch/>
        </p:blipFill>
        <p:spPr bwMode="auto">
          <a:xfrm>
            <a:off x="0" y="1464315"/>
            <a:ext cx="3799630" cy="36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0417D4-1E3D-41DF-915D-9118E074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" y="0"/>
            <a:ext cx="9143987" cy="14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05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D280E40-CE20-4744-9E2A-1596AF37D1C5}"/>
              </a:ext>
            </a:extLst>
          </p:cNvPr>
          <p:cNvSpPr/>
          <p:nvPr/>
        </p:nvSpPr>
        <p:spPr>
          <a:xfrm>
            <a:off x="-52040" y="861561"/>
            <a:ext cx="9196039" cy="3384778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6EFEEE8-95DB-4452-9A70-9DFCBCC31235}"/>
              </a:ext>
            </a:extLst>
          </p:cNvPr>
          <p:cNvSpPr/>
          <p:nvPr/>
        </p:nvSpPr>
        <p:spPr>
          <a:xfrm>
            <a:off x="0" y="4222125"/>
            <a:ext cx="9144000" cy="89289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85C2F9E-8F77-49B2-BAD2-4C8B4B219759}"/>
              </a:ext>
            </a:extLst>
          </p:cNvPr>
          <p:cNvSpPr/>
          <p:nvPr/>
        </p:nvSpPr>
        <p:spPr>
          <a:xfrm>
            <a:off x="0" y="0"/>
            <a:ext cx="9144000" cy="883997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1FB16C-6E1A-487D-9BFA-37CCAA9D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86336"/>
            <a:ext cx="3416399" cy="3369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E58AA66-E5AF-496F-AB19-E73B5CEE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50" y="885775"/>
            <a:ext cx="3416399" cy="34163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E9164C-2A57-4C19-9A3C-54374C840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486"/>
            <a:ext cx="5628176" cy="833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79AD46-EBE1-4092-BC04-D6EB9E20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404" y="4246339"/>
            <a:ext cx="6416596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2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6A02768-6159-4E68-B5C1-05CB83F55733}"/>
              </a:ext>
            </a:extLst>
          </p:cNvPr>
          <p:cNvSpPr/>
          <p:nvPr/>
        </p:nvSpPr>
        <p:spPr>
          <a:xfrm>
            <a:off x="304801" y="2620126"/>
            <a:ext cx="2105890" cy="10127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 </a:t>
            </a:r>
            <a:r>
              <a:rPr lang="en-US" dirty="0" err="1"/>
              <a:t>all_cities_df.describe</a:t>
            </a:r>
            <a:r>
              <a:rPr lang="en-US" dirty="0"/>
              <a:t>()</a:t>
            </a:r>
          </a:p>
          <a:p>
            <a:endParaRPr lang="ru-RU" dirty="0"/>
          </a:p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B31A7-31D2-41A9-A2E5-E45BF17C7E82}"/>
              </a:ext>
            </a:extLst>
          </p:cNvPr>
          <p:cNvSpPr txBox="1"/>
          <p:nvPr/>
        </p:nvSpPr>
        <p:spPr>
          <a:xfrm>
            <a:off x="443345" y="2618239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1054663-6A98-42F7-AFEE-495E9F4CEE50}"/>
              </a:ext>
            </a:extLst>
          </p:cNvPr>
          <p:cNvSpPr/>
          <p:nvPr/>
        </p:nvSpPr>
        <p:spPr>
          <a:xfrm>
            <a:off x="304801" y="2620126"/>
            <a:ext cx="2105890" cy="10127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accent6">
                  <a:lumMod val="10000"/>
                </a:schemeClr>
              </a:solidFill>
            </a:endParaRPr>
          </a:p>
          <a:p>
            <a:endParaRPr lang="ru-RU" dirty="0"/>
          </a:p>
          <a:p>
            <a:r>
              <a:rPr lang="en-US" dirty="0" err="1"/>
              <a:t>all_cities_df.head</a:t>
            </a:r>
            <a:r>
              <a:rPr lang="en-US" dirty="0"/>
              <a:t>()</a:t>
            </a:r>
          </a:p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4B47F-FF63-404F-9AF9-235B192C8FA4}"/>
              </a:ext>
            </a:extLst>
          </p:cNvPr>
          <p:cNvSpPr txBox="1"/>
          <p:nvPr/>
        </p:nvSpPr>
        <p:spPr>
          <a:xfrm>
            <a:off x="365412" y="2619001"/>
            <a:ext cx="8278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1E2F-C39D-4F5D-8145-B9119A1856DD}"/>
              </a:ext>
            </a:extLst>
          </p:cNvPr>
          <p:cNvSpPr txBox="1"/>
          <p:nvPr/>
        </p:nvSpPr>
        <p:spPr>
          <a:xfrm>
            <a:off x="526473" y="346364"/>
            <a:ext cx="458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Методы описательной статистики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6DC3905-F077-414A-8DD3-C6B6DE808E69}"/>
              </a:ext>
            </a:extLst>
          </p:cNvPr>
          <p:cNvSpPr/>
          <p:nvPr/>
        </p:nvSpPr>
        <p:spPr>
          <a:xfrm>
            <a:off x="304801" y="2605844"/>
            <a:ext cx="2105890" cy="10127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  </a:t>
            </a:r>
            <a:r>
              <a:rPr lang="ru-RU" dirty="0" err="1"/>
              <a:t>all_cities_df.shape</a:t>
            </a:r>
            <a:r>
              <a:rPr lang="ru-RU" dirty="0"/>
              <a:t>[0]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21E94-A249-4488-962A-CC10032A24C6}"/>
              </a:ext>
            </a:extLst>
          </p:cNvPr>
          <p:cNvSpPr txBox="1"/>
          <p:nvPr/>
        </p:nvSpPr>
        <p:spPr>
          <a:xfrm>
            <a:off x="387928" y="2591562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7480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CAB5C2-CAED-4FA3-B758-E4AE2FDAEAEE}"/>
              </a:ext>
            </a:extLst>
          </p:cNvPr>
          <p:cNvSpPr/>
          <p:nvPr/>
        </p:nvSpPr>
        <p:spPr>
          <a:xfrm>
            <a:off x="0" y="0"/>
            <a:ext cx="9144000" cy="252244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453AE-57CF-42FB-8586-B39C97B67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44" y="0"/>
            <a:ext cx="6828112" cy="246147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F2D607-EF73-4749-AA0E-43F957D91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2764"/>
            <a:ext cx="9144000" cy="26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79BD35-9C07-4E58-A0B4-B068A80CB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2446"/>
            <a:ext cx="9144000" cy="262105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E36980C-6656-4781-9C1A-85881B42D476}"/>
              </a:ext>
            </a:extLst>
          </p:cNvPr>
          <p:cNvSpPr/>
          <p:nvPr/>
        </p:nvSpPr>
        <p:spPr>
          <a:xfrm>
            <a:off x="0" y="0"/>
            <a:ext cx="9144000" cy="2522446"/>
          </a:xfrm>
          <a:prstGeom prst="rect">
            <a:avLst/>
          </a:prstGeom>
          <a:solidFill>
            <a:schemeClr val="accent6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D7CC13-4589-4152-B7DA-B4CC0B4DF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940" y="0"/>
            <a:ext cx="6354120" cy="25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6A02768-6159-4E68-B5C1-05CB83F55733}"/>
              </a:ext>
            </a:extLst>
          </p:cNvPr>
          <p:cNvSpPr/>
          <p:nvPr/>
        </p:nvSpPr>
        <p:spPr>
          <a:xfrm>
            <a:off x="3086101" y="2638902"/>
            <a:ext cx="2105890" cy="10127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 </a:t>
            </a:r>
            <a:r>
              <a:rPr lang="en-US" dirty="0" err="1"/>
              <a:t>all_cities_df.describe</a:t>
            </a:r>
            <a:r>
              <a:rPr lang="en-US" dirty="0"/>
              <a:t>()</a:t>
            </a:r>
          </a:p>
          <a:p>
            <a:endParaRPr lang="ru-RU" dirty="0"/>
          </a:p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B31A7-31D2-41A9-A2E5-E45BF17C7E82}"/>
              </a:ext>
            </a:extLst>
          </p:cNvPr>
          <p:cNvSpPr txBox="1"/>
          <p:nvPr/>
        </p:nvSpPr>
        <p:spPr>
          <a:xfrm>
            <a:off x="3224645" y="2637015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1E2F-C39D-4F5D-8145-B9119A1856DD}"/>
              </a:ext>
            </a:extLst>
          </p:cNvPr>
          <p:cNvSpPr txBox="1"/>
          <p:nvPr/>
        </p:nvSpPr>
        <p:spPr>
          <a:xfrm>
            <a:off x="526473" y="346364"/>
            <a:ext cx="458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Методы описательной статистики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6DC3905-F077-414A-8DD3-C6B6DE808E69}"/>
              </a:ext>
            </a:extLst>
          </p:cNvPr>
          <p:cNvSpPr/>
          <p:nvPr/>
        </p:nvSpPr>
        <p:spPr>
          <a:xfrm>
            <a:off x="304801" y="2605844"/>
            <a:ext cx="2105890" cy="101277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  </a:t>
            </a:r>
            <a:r>
              <a:rPr lang="ru-RU" dirty="0" err="1"/>
              <a:t>all_cities_df.shape</a:t>
            </a:r>
            <a:r>
              <a:rPr lang="ru-RU" dirty="0"/>
              <a:t>[0]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21E94-A249-4488-962A-CC10032A24C6}"/>
              </a:ext>
            </a:extLst>
          </p:cNvPr>
          <p:cNvSpPr txBox="1"/>
          <p:nvPr/>
        </p:nvSpPr>
        <p:spPr>
          <a:xfrm>
            <a:off x="387928" y="2591562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1054663-6A98-42F7-AFEE-495E9F4CEE50}"/>
              </a:ext>
            </a:extLst>
          </p:cNvPr>
          <p:cNvSpPr/>
          <p:nvPr/>
        </p:nvSpPr>
        <p:spPr>
          <a:xfrm>
            <a:off x="3086101" y="2638902"/>
            <a:ext cx="2105890" cy="10127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accent6">
                  <a:lumMod val="10000"/>
                </a:schemeClr>
              </a:solidFill>
            </a:endParaRPr>
          </a:p>
          <a:p>
            <a:endParaRPr lang="ru-RU" dirty="0"/>
          </a:p>
          <a:p>
            <a:r>
              <a:rPr lang="en-US" dirty="0" err="1"/>
              <a:t>all_cities_df.head</a:t>
            </a:r>
            <a:r>
              <a:rPr lang="en-US" dirty="0"/>
              <a:t>()</a:t>
            </a:r>
          </a:p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4B47F-FF63-404F-9AF9-235B192C8FA4}"/>
              </a:ext>
            </a:extLst>
          </p:cNvPr>
          <p:cNvSpPr txBox="1"/>
          <p:nvPr/>
        </p:nvSpPr>
        <p:spPr>
          <a:xfrm>
            <a:off x="3146712" y="2637777"/>
            <a:ext cx="82781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Arial Black" panose="020B0A040201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70257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6A02768-6159-4E68-B5C1-05CB83F55733}"/>
              </a:ext>
            </a:extLst>
          </p:cNvPr>
          <p:cNvSpPr/>
          <p:nvPr/>
        </p:nvSpPr>
        <p:spPr>
          <a:xfrm>
            <a:off x="5680364" y="2611039"/>
            <a:ext cx="2105890" cy="101277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 </a:t>
            </a:r>
            <a:r>
              <a:rPr lang="en-US" dirty="0" err="1"/>
              <a:t>all_cities_df.describe</a:t>
            </a:r>
            <a:r>
              <a:rPr lang="en-US" dirty="0"/>
              <a:t>()</a:t>
            </a:r>
          </a:p>
          <a:p>
            <a:endParaRPr lang="ru-RU" dirty="0"/>
          </a:p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391E2F-C39D-4F5D-8145-B9119A1856DD}"/>
              </a:ext>
            </a:extLst>
          </p:cNvPr>
          <p:cNvSpPr txBox="1"/>
          <p:nvPr/>
        </p:nvSpPr>
        <p:spPr>
          <a:xfrm>
            <a:off x="526473" y="346364"/>
            <a:ext cx="458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Методы описательной статистики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95FABC6-6428-4B49-8310-91327B053615}"/>
              </a:ext>
            </a:extLst>
          </p:cNvPr>
          <p:cNvSpPr/>
          <p:nvPr/>
        </p:nvSpPr>
        <p:spPr>
          <a:xfrm>
            <a:off x="443345" y="1870364"/>
            <a:ext cx="2209800" cy="292677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6DC3905-F077-414A-8DD3-C6B6DE808E69}"/>
              </a:ext>
            </a:extLst>
          </p:cNvPr>
          <p:cNvSpPr/>
          <p:nvPr/>
        </p:nvSpPr>
        <p:spPr>
          <a:xfrm>
            <a:off x="304801" y="2605844"/>
            <a:ext cx="2105890" cy="101277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  </a:t>
            </a:r>
            <a:r>
              <a:rPr lang="ru-RU" dirty="0" err="1"/>
              <a:t>all_cities_df.shape</a:t>
            </a:r>
            <a:r>
              <a:rPr lang="ru-RU" dirty="0"/>
              <a:t>[0]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21E94-A249-4488-962A-CC10032A24C6}"/>
              </a:ext>
            </a:extLst>
          </p:cNvPr>
          <p:cNvSpPr txBox="1"/>
          <p:nvPr/>
        </p:nvSpPr>
        <p:spPr>
          <a:xfrm>
            <a:off x="387928" y="2591562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4B47F-FF63-404F-9AF9-235B192C8FA4}"/>
              </a:ext>
            </a:extLst>
          </p:cNvPr>
          <p:cNvSpPr txBox="1"/>
          <p:nvPr/>
        </p:nvSpPr>
        <p:spPr>
          <a:xfrm>
            <a:off x="3183085" y="2591562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B31A7-31D2-41A9-A2E5-E45BF17C7E82}"/>
              </a:ext>
            </a:extLst>
          </p:cNvPr>
          <p:cNvSpPr txBox="1"/>
          <p:nvPr/>
        </p:nvSpPr>
        <p:spPr>
          <a:xfrm>
            <a:off x="5791199" y="2591561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6">
                    <a:lumMod val="10000"/>
                  </a:schemeClr>
                </a:solidFill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1054663-6A98-42F7-AFEE-495E9F4CEE50}"/>
              </a:ext>
            </a:extLst>
          </p:cNvPr>
          <p:cNvSpPr/>
          <p:nvPr/>
        </p:nvSpPr>
        <p:spPr>
          <a:xfrm>
            <a:off x="3044534" y="2611039"/>
            <a:ext cx="2105890" cy="101277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endParaRPr lang="ru-RU" dirty="0"/>
          </a:p>
          <a:p>
            <a:endParaRPr lang="ru-RU" dirty="0"/>
          </a:p>
          <a:p>
            <a:r>
              <a:rPr lang="en-US" dirty="0" err="1"/>
              <a:t>all_cities_df.head</a:t>
            </a:r>
            <a:r>
              <a:rPr lang="en-US" dirty="0"/>
              <a:t>()</a:t>
            </a:r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472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91E2F-C39D-4F5D-8145-B9119A1856DD}"/>
              </a:ext>
            </a:extLst>
          </p:cNvPr>
          <p:cNvSpPr txBox="1"/>
          <p:nvPr/>
        </p:nvSpPr>
        <p:spPr>
          <a:xfrm>
            <a:off x="526473" y="346364"/>
            <a:ext cx="458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Методы описательной статистики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95FABC6-6428-4B49-8310-91327B053615}"/>
              </a:ext>
            </a:extLst>
          </p:cNvPr>
          <p:cNvSpPr/>
          <p:nvPr/>
        </p:nvSpPr>
        <p:spPr>
          <a:xfrm>
            <a:off x="443345" y="1870364"/>
            <a:ext cx="2209800" cy="292677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6DC3905-F077-414A-8DD3-C6B6DE808E69}"/>
              </a:ext>
            </a:extLst>
          </p:cNvPr>
          <p:cNvSpPr/>
          <p:nvPr/>
        </p:nvSpPr>
        <p:spPr>
          <a:xfrm>
            <a:off x="304801" y="2605844"/>
            <a:ext cx="2105890" cy="101277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endParaRPr lang="ru-RU" dirty="0"/>
          </a:p>
          <a:p>
            <a:endParaRPr lang="ru-RU" dirty="0"/>
          </a:p>
          <a:p>
            <a:r>
              <a:rPr lang="ru-RU" dirty="0"/>
              <a:t>  </a:t>
            </a:r>
            <a:r>
              <a:rPr lang="ru-RU" dirty="0" err="1"/>
              <a:t>all_cities_df.shape</a:t>
            </a:r>
            <a:r>
              <a:rPr lang="ru-RU" dirty="0"/>
              <a:t>[0]</a:t>
            </a:r>
          </a:p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21E94-A249-4488-962A-CC10032A24C6}"/>
              </a:ext>
            </a:extLst>
          </p:cNvPr>
          <p:cNvSpPr txBox="1"/>
          <p:nvPr/>
        </p:nvSpPr>
        <p:spPr>
          <a:xfrm>
            <a:off x="387928" y="2591562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4B47F-FF63-404F-9AF9-235B192C8FA4}"/>
              </a:ext>
            </a:extLst>
          </p:cNvPr>
          <p:cNvSpPr txBox="1"/>
          <p:nvPr/>
        </p:nvSpPr>
        <p:spPr>
          <a:xfrm>
            <a:off x="3183085" y="2591562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4B31A7-31D2-41A9-A2E5-E45BF17C7E82}"/>
              </a:ext>
            </a:extLst>
          </p:cNvPr>
          <p:cNvSpPr txBox="1"/>
          <p:nvPr/>
        </p:nvSpPr>
        <p:spPr>
          <a:xfrm>
            <a:off x="5791199" y="2591561"/>
            <a:ext cx="67194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1054663-6A98-42F7-AFEE-495E9F4CEE50}"/>
              </a:ext>
            </a:extLst>
          </p:cNvPr>
          <p:cNvSpPr/>
          <p:nvPr/>
        </p:nvSpPr>
        <p:spPr>
          <a:xfrm>
            <a:off x="3044534" y="2611039"/>
            <a:ext cx="2105890" cy="101277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endParaRPr lang="ru-RU" dirty="0"/>
          </a:p>
          <a:p>
            <a:endParaRPr lang="ru-RU" dirty="0"/>
          </a:p>
          <a:p>
            <a:r>
              <a:rPr lang="en-US" dirty="0" err="1"/>
              <a:t>all_cities_df.head</a:t>
            </a:r>
            <a:r>
              <a:rPr lang="en-US" dirty="0"/>
              <a:t>()</a:t>
            </a:r>
          </a:p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6A02768-6159-4E68-B5C1-05CB83F55733}"/>
              </a:ext>
            </a:extLst>
          </p:cNvPr>
          <p:cNvSpPr/>
          <p:nvPr/>
        </p:nvSpPr>
        <p:spPr>
          <a:xfrm>
            <a:off x="5680364" y="2611039"/>
            <a:ext cx="2105890" cy="1012777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endParaRPr lang="ru-RU" dirty="0"/>
          </a:p>
          <a:p>
            <a:r>
              <a:rPr lang="ru-RU" dirty="0"/>
              <a:t> </a:t>
            </a:r>
          </a:p>
          <a:p>
            <a:endParaRPr lang="ru-RU" dirty="0"/>
          </a:p>
          <a:p>
            <a:r>
              <a:rPr lang="ru-RU" dirty="0"/>
              <a:t> </a:t>
            </a:r>
            <a:r>
              <a:rPr lang="en-US" dirty="0" err="1"/>
              <a:t>all_cities_df.describe</a:t>
            </a:r>
            <a:r>
              <a:rPr lang="en-US" dirty="0"/>
              <a:t>()</a:t>
            </a:r>
          </a:p>
          <a:p>
            <a:endParaRPr lang="ru-RU" dirty="0"/>
          </a:p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101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E760A5AF-0C0A-4FA4-A285-E7FE0D8FDC91}"/>
              </a:ext>
            </a:extLst>
          </p:cNvPr>
          <p:cNvSpPr/>
          <p:nvPr/>
        </p:nvSpPr>
        <p:spPr>
          <a:xfrm>
            <a:off x="-1200148" y="-219075"/>
            <a:ext cx="4367211" cy="5638800"/>
          </a:xfrm>
          <a:custGeom>
            <a:avLst/>
            <a:gdLst>
              <a:gd name="connsiteX0" fmla="*/ 673113 w 4367211"/>
              <a:gd name="connsiteY0" fmla="*/ 0 h 5638800"/>
              <a:gd name="connsiteX1" fmla="*/ 3365487 w 4367211"/>
              <a:gd name="connsiteY1" fmla="*/ 0 h 5638800"/>
              <a:gd name="connsiteX2" fmla="*/ 4038600 w 4367211"/>
              <a:gd name="connsiteY2" fmla="*/ 673113 h 5638800"/>
              <a:gd name="connsiteX3" fmla="*/ 4038600 w 4367211"/>
              <a:gd name="connsiteY3" fmla="*/ 2476499 h 5638800"/>
              <a:gd name="connsiteX4" fmla="*/ 4281484 w 4367211"/>
              <a:gd name="connsiteY4" fmla="*/ 2476499 h 5638800"/>
              <a:gd name="connsiteX5" fmla="*/ 4367211 w 4367211"/>
              <a:gd name="connsiteY5" fmla="*/ 2562226 h 5638800"/>
              <a:gd name="connsiteX6" fmla="*/ 4367211 w 4367211"/>
              <a:gd name="connsiteY6" fmla="*/ 3219447 h 5638800"/>
              <a:gd name="connsiteX7" fmla="*/ 4281484 w 4367211"/>
              <a:gd name="connsiteY7" fmla="*/ 3305174 h 5638800"/>
              <a:gd name="connsiteX8" fmla="*/ 4038600 w 4367211"/>
              <a:gd name="connsiteY8" fmla="*/ 3305174 h 5638800"/>
              <a:gd name="connsiteX9" fmla="*/ 4038600 w 4367211"/>
              <a:gd name="connsiteY9" fmla="*/ 4965687 h 5638800"/>
              <a:gd name="connsiteX10" fmla="*/ 3365487 w 4367211"/>
              <a:gd name="connsiteY10" fmla="*/ 5638800 h 5638800"/>
              <a:gd name="connsiteX11" fmla="*/ 673113 w 4367211"/>
              <a:gd name="connsiteY11" fmla="*/ 5638800 h 5638800"/>
              <a:gd name="connsiteX12" fmla="*/ 0 w 4367211"/>
              <a:gd name="connsiteY12" fmla="*/ 4965687 h 5638800"/>
              <a:gd name="connsiteX13" fmla="*/ 0 w 4367211"/>
              <a:gd name="connsiteY13" fmla="*/ 673113 h 5638800"/>
              <a:gd name="connsiteX14" fmla="*/ 673113 w 4367211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67211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2476499"/>
                </a:lnTo>
                <a:lnTo>
                  <a:pt x="4281484" y="2476499"/>
                </a:lnTo>
                <a:cubicBezTo>
                  <a:pt x="4328830" y="2476499"/>
                  <a:pt x="4367211" y="2514880"/>
                  <a:pt x="4367211" y="2562226"/>
                </a:cubicBezTo>
                <a:lnTo>
                  <a:pt x="4367211" y="3219447"/>
                </a:lnTo>
                <a:cubicBezTo>
                  <a:pt x="4367211" y="3266793"/>
                  <a:pt x="4328830" y="3305174"/>
                  <a:pt x="4281484" y="3305174"/>
                </a:cubicBezTo>
                <a:lnTo>
                  <a:pt x="4038600" y="3305174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310C4326-C928-4442-AFCF-078D3E34682D}"/>
              </a:ext>
            </a:extLst>
          </p:cNvPr>
          <p:cNvSpPr/>
          <p:nvPr/>
        </p:nvSpPr>
        <p:spPr>
          <a:xfrm>
            <a:off x="-1471611" y="-219075"/>
            <a:ext cx="4295774" cy="5638800"/>
          </a:xfrm>
          <a:custGeom>
            <a:avLst/>
            <a:gdLst>
              <a:gd name="connsiteX0" fmla="*/ 673113 w 4295774"/>
              <a:gd name="connsiteY0" fmla="*/ 0 h 5638800"/>
              <a:gd name="connsiteX1" fmla="*/ 3365487 w 4295774"/>
              <a:gd name="connsiteY1" fmla="*/ 0 h 5638800"/>
              <a:gd name="connsiteX2" fmla="*/ 4038600 w 4295774"/>
              <a:gd name="connsiteY2" fmla="*/ 673113 h 5638800"/>
              <a:gd name="connsiteX3" fmla="*/ 4038600 w 4295774"/>
              <a:gd name="connsiteY3" fmla="*/ 3055144 h 5638800"/>
              <a:gd name="connsiteX4" fmla="*/ 4210047 w 4295774"/>
              <a:gd name="connsiteY4" fmla="*/ 3055144 h 5638800"/>
              <a:gd name="connsiteX5" fmla="*/ 4295774 w 4295774"/>
              <a:gd name="connsiteY5" fmla="*/ 3140871 h 5638800"/>
              <a:gd name="connsiteX6" fmla="*/ 4295774 w 4295774"/>
              <a:gd name="connsiteY6" fmla="*/ 3764754 h 5638800"/>
              <a:gd name="connsiteX7" fmla="*/ 4210047 w 4295774"/>
              <a:gd name="connsiteY7" fmla="*/ 3850481 h 5638800"/>
              <a:gd name="connsiteX8" fmla="*/ 4038600 w 4295774"/>
              <a:gd name="connsiteY8" fmla="*/ 3850481 h 5638800"/>
              <a:gd name="connsiteX9" fmla="*/ 4038600 w 4295774"/>
              <a:gd name="connsiteY9" fmla="*/ 4965687 h 5638800"/>
              <a:gd name="connsiteX10" fmla="*/ 3365487 w 4295774"/>
              <a:gd name="connsiteY10" fmla="*/ 5638800 h 5638800"/>
              <a:gd name="connsiteX11" fmla="*/ 673113 w 4295774"/>
              <a:gd name="connsiteY11" fmla="*/ 5638800 h 5638800"/>
              <a:gd name="connsiteX12" fmla="*/ 0 w 4295774"/>
              <a:gd name="connsiteY12" fmla="*/ 4965687 h 5638800"/>
              <a:gd name="connsiteX13" fmla="*/ 0 w 4295774"/>
              <a:gd name="connsiteY13" fmla="*/ 673113 h 5638800"/>
              <a:gd name="connsiteX14" fmla="*/ 673113 w 4295774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95774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055144"/>
                </a:lnTo>
                <a:lnTo>
                  <a:pt x="4210047" y="3055144"/>
                </a:lnTo>
                <a:cubicBezTo>
                  <a:pt x="4257393" y="3055144"/>
                  <a:pt x="4295774" y="3093525"/>
                  <a:pt x="4295774" y="3140871"/>
                </a:cubicBezTo>
                <a:lnTo>
                  <a:pt x="4295774" y="3764754"/>
                </a:lnTo>
                <a:cubicBezTo>
                  <a:pt x="4295774" y="3812100"/>
                  <a:pt x="4257393" y="3850481"/>
                  <a:pt x="4210047" y="3850481"/>
                </a:cubicBezTo>
                <a:lnTo>
                  <a:pt x="4038600" y="3850481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AAA7A346-94C5-4BB2-AAFB-95B1D9D9E363}"/>
              </a:ext>
            </a:extLst>
          </p:cNvPr>
          <p:cNvSpPr/>
          <p:nvPr/>
        </p:nvSpPr>
        <p:spPr>
          <a:xfrm>
            <a:off x="-1814511" y="-200025"/>
            <a:ext cx="4252912" cy="5638800"/>
          </a:xfrm>
          <a:custGeom>
            <a:avLst/>
            <a:gdLst>
              <a:gd name="connsiteX0" fmla="*/ 673113 w 4252912"/>
              <a:gd name="connsiteY0" fmla="*/ 0 h 5638800"/>
              <a:gd name="connsiteX1" fmla="*/ 3365487 w 4252912"/>
              <a:gd name="connsiteY1" fmla="*/ 0 h 5638800"/>
              <a:gd name="connsiteX2" fmla="*/ 4038600 w 4252912"/>
              <a:gd name="connsiteY2" fmla="*/ 673113 h 5638800"/>
              <a:gd name="connsiteX3" fmla="*/ 4038600 w 4252912"/>
              <a:gd name="connsiteY3" fmla="*/ 3286125 h 5638800"/>
              <a:gd name="connsiteX4" fmla="*/ 4167185 w 4252912"/>
              <a:gd name="connsiteY4" fmla="*/ 3286125 h 5638800"/>
              <a:gd name="connsiteX5" fmla="*/ 4252912 w 4252912"/>
              <a:gd name="connsiteY5" fmla="*/ 3371852 h 5638800"/>
              <a:gd name="connsiteX6" fmla="*/ 4252912 w 4252912"/>
              <a:gd name="connsiteY6" fmla="*/ 4029073 h 5638800"/>
              <a:gd name="connsiteX7" fmla="*/ 4167185 w 4252912"/>
              <a:gd name="connsiteY7" fmla="*/ 4114800 h 5638800"/>
              <a:gd name="connsiteX8" fmla="*/ 4038600 w 4252912"/>
              <a:gd name="connsiteY8" fmla="*/ 4114800 h 5638800"/>
              <a:gd name="connsiteX9" fmla="*/ 4038600 w 4252912"/>
              <a:gd name="connsiteY9" fmla="*/ 4965687 h 5638800"/>
              <a:gd name="connsiteX10" fmla="*/ 3365487 w 4252912"/>
              <a:gd name="connsiteY10" fmla="*/ 5638800 h 5638800"/>
              <a:gd name="connsiteX11" fmla="*/ 673113 w 4252912"/>
              <a:gd name="connsiteY11" fmla="*/ 5638800 h 5638800"/>
              <a:gd name="connsiteX12" fmla="*/ 0 w 4252912"/>
              <a:gd name="connsiteY12" fmla="*/ 4965687 h 5638800"/>
              <a:gd name="connsiteX13" fmla="*/ 0 w 4252912"/>
              <a:gd name="connsiteY13" fmla="*/ 673113 h 5638800"/>
              <a:gd name="connsiteX14" fmla="*/ 673113 w 4252912"/>
              <a:gd name="connsiteY14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252912" h="5638800">
                <a:moveTo>
                  <a:pt x="673113" y="0"/>
                </a:moveTo>
                <a:lnTo>
                  <a:pt x="3365487" y="0"/>
                </a:lnTo>
                <a:cubicBezTo>
                  <a:pt x="3737237" y="0"/>
                  <a:pt x="4038600" y="301363"/>
                  <a:pt x="4038600" y="673113"/>
                </a:cubicBezTo>
                <a:lnTo>
                  <a:pt x="4038600" y="3286125"/>
                </a:lnTo>
                <a:lnTo>
                  <a:pt x="4167185" y="3286125"/>
                </a:lnTo>
                <a:cubicBezTo>
                  <a:pt x="4214531" y="3286125"/>
                  <a:pt x="4252912" y="3324506"/>
                  <a:pt x="4252912" y="3371852"/>
                </a:cubicBezTo>
                <a:lnTo>
                  <a:pt x="4252912" y="4029073"/>
                </a:lnTo>
                <a:cubicBezTo>
                  <a:pt x="4252912" y="4076419"/>
                  <a:pt x="4214531" y="4114800"/>
                  <a:pt x="4167185" y="4114800"/>
                </a:cubicBezTo>
                <a:lnTo>
                  <a:pt x="4038600" y="4114800"/>
                </a:lnTo>
                <a:lnTo>
                  <a:pt x="4038600" y="4965687"/>
                </a:lnTo>
                <a:cubicBezTo>
                  <a:pt x="4038600" y="5337437"/>
                  <a:pt x="3737237" y="5638800"/>
                  <a:pt x="3365487" y="5638800"/>
                </a:cubicBezTo>
                <a:lnTo>
                  <a:pt x="673113" y="5638800"/>
                </a:lnTo>
                <a:cubicBezTo>
                  <a:pt x="301363" y="5638800"/>
                  <a:pt x="0" y="5337437"/>
                  <a:pt x="0" y="4965687"/>
                </a:cubicBezTo>
                <a:lnTo>
                  <a:pt x="0" y="673113"/>
                </a:lnTo>
                <a:cubicBezTo>
                  <a:pt x="0" y="301363"/>
                  <a:pt x="301363" y="0"/>
                  <a:pt x="673113" y="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Google Shape;93;p19">
            <a:extLst>
              <a:ext uri="{FF2B5EF4-FFF2-40B4-BE49-F238E27FC236}">
                <a16:creationId xmlns:a16="http://schemas.microsoft.com/office/drawing/2014/main" id="{CE4892D4-646B-4D66-BEFD-7981C8308F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76676" y="247650"/>
            <a:ext cx="4399084" cy="4438650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278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482</TotalTime>
  <Words>479</Words>
  <Application>Microsoft Office PowerPoint</Application>
  <PresentationFormat>Экран (16:9)</PresentationFormat>
  <Paragraphs>90</Paragraphs>
  <Slides>51</Slides>
  <Notes>13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6" baseType="lpstr">
      <vt:lpstr>Oswald</vt:lpstr>
      <vt:lpstr>Average</vt:lpstr>
      <vt:lpstr>Arial</vt:lpstr>
      <vt:lpstr>Arial Black</vt:lpstr>
      <vt:lpstr>Slate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Матрица диаграмм рассеивания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Правда ли, что у суперхоста приятнее отдыхать?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Rad Bat</dc:creator>
  <cp:lastModifiedBy>Acer Aspire 3</cp:lastModifiedBy>
  <cp:revision>36</cp:revision>
  <dcterms:modified xsi:type="dcterms:W3CDTF">2023-11-27T16:01:32Z</dcterms:modified>
</cp:coreProperties>
</file>